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  <p:sldMasterId id="2147483673" r:id="rId2"/>
    <p:sldMasterId id="2147483661" r:id="rId3"/>
  </p:sldMasterIdLst>
  <p:notesMasterIdLst>
    <p:notesMasterId r:id="rId14"/>
  </p:notesMasterIdLst>
  <p:sldIdLst>
    <p:sldId id="361" r:id="rId4"/>
    <p:sldId id="494" r:id="rId5"/>
    <p:sldId id="485" r:id="rId6"/>
    <p:sldId id="486" r:id="rId7"/>
    <p:sldId id="495" r:id="rId8"/>
    <p:sldId id="496" r:id="rId9"/>
    <p:sldId id="489" r:id="rId10"/>
    <p:sldId id="498" r:id="rId11"/>
    <p:sldId id="497" r:id="rId12"/>
    <p:sldId id="37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04AE"/>
    <a:srgbClr val="6A0CD1"/>
    <a:srgbClr val="5504AE"/>
    <a:srgbClr val="29005B"/>
    <a:srgbClr val="5C06BA"/>
    <a:srgbClr val="5E07BF"/>
    <a:srgbClr val="640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8" autoAdjust="0"/>
    <p:restoredTop sz="94328" autoAdjust="0"/>
  </p:normalViewPr>
  <p:slideViewPr>
    <p:cSldViewPr>
      <p:cViewPr varScale="1">
        <p:scale>
          <a:sx n="107" d="100"/>
          <a:sy n="107" d="100"/>
        </p:scale>
        <p:origin x="13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1" d="100"/>
          <a:sy n="141" d="100"/>
        </p:scale>
        <p:origin x="-48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192.168.1.3\bbp%20shared%20files\BBP%20Server\--IN-LIFE%20STUDIES\--IN-LIFE%20STUDIES\Mouse%20Studies\CNS%20Behavior\MDCOG-BBP-1\OFA\MDCOG-BBP-1%20Analyzed_Statistics-FXS%20validation%20OF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192.168.1.3\bbp%20shared%20files\BBP%20Server\--IN-LIFE%20STUDIES\--IN-LIFE%20STUDIES\Mouse%20Studies\CNS%20Behavior\MDCOG-BBP-1\EPM\Analyzed_Statistics-EPM%20validation%20FX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ljosi\Documents\BBP\Current%20studies\Fragile%20X%20validation\MDCOG-BBP-1_CFC_data_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192.168.1.3\bbp%20shared%20files\BBP%20Server\--IN-LIFE%20STUDIES\--IN-LIFE%20STUDIES\Mouse%20Studies\CNS%20Behavior\MDCOG-BBP-1\NMR\MDCOG-BBP-1_NM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691353957324378E-2"/>
          <c:y val="5.4189997083697872E-2"/>
          <c:w val="0.87475307218396858"/>
          <c:h val="0.7956711140274132"/>
        </c:manualLayout>
      </c:layout>
      <c:barChart>
        <c:barDir val="col"/>
        <c:grouping val="clustered"/>
        <c:varyColors val="0"/>
        <c:ser>
          <c:idx val="0"/>
          <c:order val="0"/>
          <c:tx>
            <c:v>WT</c:v>
          </c:tx>
          <c:spPr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(Analysis!$U$11,Analysis!$W$11)</c:f>
                <c:numCache>
                  <c:formatCode>General</c:formatCode>
                  <c:ptCount val="2"/>
                  <c:pt idx="0">
                    <c:v>17.822442919110138</c:v>
                  </c:pt>
                  <c:pt idx="1">
                    <c:v>17.822442919110113</c:v>
                  </c:pt>
                </c:numCache>
              </c:numRef>
            </c:plus>
            <c:minus>
              <c:numRef>
                <c:f>(Analysis!$U$11,Analysis!$W$11)</c:f>
                <c:numCache>
                  <c:formatCode>General</c:formatCode>
                  <c:ptCount val="2"/>
                  <c:pt idx="0">
                    <c:v>17.822442919110138</c:v>
                  </c:pt>
                  <c:pt idx="1">
                    <c:v>17.822442919110113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Center</c:v>
              </c:pt>
              <c:pt idx="1">
                <c:v>Periphery</c:v>
              </c:pt>
            </c:strLit>
          </c:cat>
          <c:val>
            <c:numRef>
              <c:f>(Analysis!$U$10,Analysis!$W$10)</c:f>
              <c:numCache>
                <c:formatCode>General</c:formatCode>
                <c:ptCount val="2"/>
                <c:pt idx="0">
                  <c:v>180.6577777777778</c:v>
                </c:pt>
                <c:pt idx="1">
                  <c:v>419.38222222222225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F-40D9-9112-C854535EB7CF}"/>
            </c:ext>
          </c:extLst>
        </c:ser>
        <c:ser>
          <c:idx val="1"/>
          <c:order val="1"/>
          <c:tx>
            <c:strRef>
              <c:f>Analysis!$P$4</c:f>
              <c:strCache>
                <c:ptCount val="1"/>
                <c:pt idx="0">
                  <c:v>Fmr1 KO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rgbClr val="7E0BCB">
                  <a:lumMod val="60000"/>
                  <a:lumOff val="40000"/>
                </a:srgb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(Analysis!$U$5,Analysis!$W$5)</c:f>
                <c:numCache>
                  <c:formatCode>General</c:formatCode>
                  <c:ptCount val="2"/>
                  <c:pt idx="0">
                    <c:v>28.108375817736398</c:v>
                  </c:pt>
                  <c:pt idx="1">
                    <c:v>28.108375817736466</c:v>
                  </c:pt>
                </c:numCache>
              </c:numRef>
            </c:plus>
            <c:minus>
              <c:numRef>
                <c:f>(Analysis!$U$5,Analysis!$W$5)</c:f>
                <c:numCache>
                  <c:formatCode>General</c:formatCode>
                  <c:ptCount val="2"/>
                  <c:pt idx="0">
                    <c:v>28.108375817736398</c:v>
                  </c:pt>
                  <c:pt idx="1">
                    <c:v>28.108375817736466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Lit>
              <c:ptCount val="2"/>
              <c:pt idx="0">
                <c:v>Center</c:v>
              </c:pt>
              <c:pt idx="1">
                <c:v>Periphery</c:v>
              </c:pt>
            </c:strLit>
          </c:cat>
          <c:val>
            <c:numRef>
              <c:f>(Analysis!$U$4,Analysis!$W$4)</c:f>
              <c:numCache>
                <c:formatCode>General</c:formatCode>
                <c:ptCount val="2"/>
                <c:pt idx="0">
                  <c:v>226.35333333333335</c:v>
                </c:pt>
                <c:pt idx="1">
                  <c:v>373.68666666666667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7F-40D9-9112-C854535EB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3821151"/>
        <c:axId val="1427387487"/>
      </c:barChart>
      <c:catAx>
        <c:axId val="137382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7387487"/>
        <c:crosses val="autoZero"/>
        <c:auto val="1"/>
        <c:lblAlgn val="ctr"/>
        <c:lblOffset val="100"/>
        <c:noMultiLvlLbl val="0"/>
      </c:catAx>
      <c:valAx>
        <c:axId val="142738748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3821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819534587465271E-2"/>
          <c:y val="2.4049868766404196E-2"/>
          <c:w val="0.25814559790904795"/>
          <c:h val="0.1519002624671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477252843394569E-2"/>
          <c:y val="3.1041848935549721E-2"/>
          <c:w val="0.88006452318460193"/>
          <c:h val="0.8280785214348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'[Analyzed_Statistics-EPM validation FXS.xlsx]Analysis'!$K$8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'[Analyzed_Statistics-EPM validation FXS.xlsx]Analysis'!$L$9:$N$9</c:f>
                <c:numCache>
                  <c:formatCode>General</c:formatCode>
                  <c:ptCount val="3"/>
                  <c:pt idx="0">
                    <c:v>3.4208121193008485</c:v>
                  </c:pt>
                  <c:pt idx="1">
                    <c:v>6.7894493312950068</c:v>
                  </c:pt>
                  <c:pt idx="2">
                    <c:v>9.4469884155457855</c:v>
                  </c:pt>
                </c:numCache>
              </c:numRef>
            </c:plus>
            <c:minus>
              <c:numRef>
                <c:f>'[Analyzed_Statistics-EPM validation FXS.xlsx]Analysis'!$L$9:$N$9</c:f>
                <c:numCache>
                  <c:formatCode>General</c:formatCode>
                  <c:ptCount val="3"/>
                  <c:pt idx="0">
                    <c:v>3.4208121193008485</c:v>
                  </c:pt>
                  <c:pt idx="1">
                    <c:v>6.7894493312950068</c:v>
                  </c:pt>
                  <c:pt idx="2">
                    <c:v>9.4469884155457855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'[Analyzed_Statistics-EPM validation FXS.xlsx]Analysis'!$L$4:$N$4</c:f>
              <c:strCache>
                <c:ptCount val="3"/>
                <c:pt idx="0">
                  <c:v>Open Arm</c:v>
                </c:pt>
                <c:pt idx="1">
                  <c:v>Center</c:v>
                </c:pt>
                <c:pt idx="2">
                  <c:v>Closed arm</c:v>
                </c:pt>
              </c:strCache>
            </c:strRef>
          </c:cat>
          <c:val>
            <c:numRef>
              <c:f>'[Analyzed_Statistics-EPM validation FXS.xlsx]Analysis'!$L$8:$N$8</c:f>
              <c:numCache>
                <c:formatCode>General</c:formatCode>
                <c:ptCount val="3"/>
                <c:pt idx="0">
                  <c:v>18.706666666666663</c:v>
                </c:pt>
                <c:pt idx="1">
                  <c:v>96.306666666666672</c:v>
                </c:pt>
                <c:pt idx="2">
                  <c:v>180.04888888888891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0-45E4-9056-6331FEF95276}"/>
            </c:ext>
          </c:extLst>
        </c:ser>
        <c:ser>
          <c:idx val="1"/>
          <c:order val="1"/>
          <c:tx>
            <c:strRef>
              <c:f>'[Analyzed_Statistics-EPM validation FXS.xlsx]Analysis'!$K$5</c:f>
              <c:strCache>
                <c:ptCount val="1"/>
                <c:pt idx="0">
                  <c:v>Fmr1 KO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rgbClr val="7E0BCB">
                  <a:lumMod val="60000"/>
                  <a:lumOff val="40000"/>
                </a:srgb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'[Analyzed_Statistics-EPM validation FXS.xlsx]Analysis'!$L$6:$N$6</c:f>
                <c:numCache>
                  <c:formatCode>General</c:formatCode>
                  <c:ptCount val="3"/>
                  <c:pt idx="0">
                    <c:v>6.9691944377460953</c:v>
                  </c:pt>
                  <c:pt idx="1">
                    <c:v>9.8103659462835662</c:v>
                  </c:pt>
                  <c:pt idx="2">
                    <c:v>13.26315162814293</c:v>
                  </c:pt>
                </c:numCache>
              </c:numRef>
            </c:plus>
            <c:minus>
              <c:numRef>
                <c:f>'[Analyzed_Statistics-EPM validation FXS.xlsx]Analysis'!$L$6:$N$6</c:f>
                <c:numCache>
                  <c:formatCode>General</c:formatCode>
                  <c:ptCount val="3"/>
                  <c:pt idx="0">
                    <c:v>6.9691944377460953</c:v>
                  </c:pt>
                  <c:pt idx="1">
                    <c:v>9.8103659462835662</c:v>
                  </c:pt>
                  <c:pt idx="2">
                    <c:v>13.26315162814293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val>
            <c:numRef>
              <c:f>'[Analyzed_Statistics-EPM validation FXS.xlsx]Analysis'!$L$5:$N$5</c:f>
              <c:numCache>
                <c:formatCode>General</c:formatCode>
                <c:ptCount val="3"/>
                <c:pt idx="0">
                  <c:v>30.826666666666668</c:v>
                </c:pt>
                <c:pt idx="1">
                  <c:v>76.819999999999993</c:v>
                </c:pt>
                <c:pt idx="2">
                  <c:v>187.71333333333334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0-45E4-9056-6331FEF95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3821151"/>
        <c:axId val="1427387487"/>
      </c:barChart>
      <c:catAx>
        <c:axId val="137382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7387487"/>
        <c:crosses val="autoZero"/>
        <c:auto val="1"/>
        <c:lblAlgn val="ctr"/>
        <c:lblOffset val="100"/>
        <c:noMultiLvlLbl val="0"/>
      </c:catAx>
      <c:valAx>
        <c:axId val="142738748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3821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7374453193350826E-2"/>
          <c:y val="2.8011446485855934E-2"/>
          <c:w val="0.19318110236220473"/>
          <c:h val="0.19397710702828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400087017621676E-2"/>
          <c:y val="4.5717341460644156E-2"/>
          <c:w val="0.92396624391208071"/>
          <c:h val="0.85095971274244053"/>
        </c:manualLayout>
      </c:layout>
      <c:lineChart>
        <c:grouping val="standard"/>
        <c:varyColors val="0"/>
        <c:ser>
          <c:idx val="0"/>
          <c:order val="0"/>
          <c:tx>
            <c:v>C57BL/6 WT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3"/>
            <c:marker>
              <c:symbol val="circle"/>
              <c:size val="10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AB-4F32-8A4B-7AD28B77F83B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AB-4F32-8A4B-7AD28B77F83B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(Summary!$B$47:$D$47,Summary!$F$47,Summary!$H$47:$J$47)</c:f>
                <c:numCache>
                  <c:formatCode>General</c:formatCode>
                  <c:ptCount val="7"/>
                  <c:pt idx="0">
                    <c:v>0.48213118780378278</c:v>
                  </c:pt>
                  <c:pt idx="1">
                    <c:v>0.73408505242753119</c:v>
                  </c:pt>
                  <c:pt idx="2">
                    <c:v>2.6638115502618871</c:v>
                  </c:pt>
                  <c:pt idx="3">
                    <c:v>5.9762267408994738</c:v>
                  </c:pt>
                  <c:pt idx="4">
                    <c:v>3.1555331474165262</c:v>
                  </c:pt>
                  <c:pt idx="5">
                    <c:v>2.9834067961160193</c:v>
                  </c:pt>
                  <c:pt idx="6">
                    <c:v>3.4578195602302793</c:v>
                  </c:pt>
                </c:numCache>
              </c:numRef>
            </c:plus>
            <c:minus>
              <c:numRef>
                <c:f>(Summary!$B$47:$D$47,Summary!$F$47,Summary!$H$47:$J$47)</c:f>
                <c:numCache>
                  <c:formatCode>General</c:formatCode>
                  <c:ptCount val="7"/>
                  <c:pt idx="0">
                    <c:v>0.48213118780378278</c:v>
                  </c:pt>
                  <c:pt idx="1">
                    <c:v>0.73408505242753119</c:v>
                  </c:pt>
                  <c:pt idx="2">
                    <c:v>2.6638115502618871</c:v>
                  </c:pt>
                  <c:pt idx="3">
                    <c:v>5.9762267408994738</c:v>
                  </c:pt>
                  <c:pt idx="4">
                    <c:v>3.1555331474165262</c:v>
                  </c:pt>
                  <c:pt idx="5">
                    <c:v>2.9834067961160193</c:v>
                  </c:pt>
                  <c:pt idx="6">
                    <c:v>3.4578195602302793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(Summary!$B$24:$D$24,Summary!$F$24,Summary!$H$24:$J$24)</c:f>
              <c:strCache>
                <c:ptCount val="7"/>
                <c:pt idx="0">
                  <c:v>pre</c:v>
                </c:pt>
                <c:pt idx="1">
                  <c:v>CS1</c:v>
                </c:pt>
                <c:pt idx="2">
                  <c:v>CS2</c:v>
                </c:pt>
                <c:pt idx="3">
                  <c:v>Context 24h</c:v>
                </c:pt>
                <c:pt idx="4">
                  <c:v>pre</c:v>
                </c:pt>
                <c:pt idx="5">
                  <c:v>CS1</c:v>
                </c:pt>
                <c:pt idx="6">
                  <c:v>CS2</c:v>
                </c:pt>
              </c:strCache>
            </c:strRef>
          </c:cat>
          <c:val>
            <c:numRef>
              <c:f>(Summary!$B$46:$D$46,Summary!$F$46,Summary!$H$46:$J$46)</c:f>
              <c:numCache>
                <c:formatCode>General</c:formatCode>
                <c:ptCount val="7"/>
                <c:pt idx="0">
                  <c:v>1.0330555555555556</c:v>
                </c:pt>
                <c:pt idx="1">
                  <c:v>3.7355555555555551</c:v>
                </c:pt>
                <c:pt idx="2">
                  <c:v>10.755555555555556</c:v>
                </c:pt>
                <c:pt idx="3">
                  <c:v>31.13655555555556</c:v>
                </c:pt>
                <c:pt idx="4">
                  <c:v>12.149166666666666</c:v>
                </c:pt>
                <c:pt idx="5">
                  <c:v>63.568333333333328</c:v>
                </c:pt>
                <c:pt idx="6">
                  <c:v>77.968333333333334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3AB-4F32-8A4B-7AD28B77F83B}"/>
            </c:ext>
          </c:extLst>
        </c:ser>
        <c:ser>
          <c:idx val="1"/>
          <c:order val="1"/>
          <c:tx>
            <c:v>Fmr1 KO</c:v>
          </c:tx>
          <c:spPr>
            <a:ln w="28575" cap="rnd">
              <a:solidFill>
                <a:srgbClr val="7E0BCB">
                  <a:lumMod val="60000"/>
                  <a:lumOff val="40000"/>
                </a:srgbClr>
              </a:solidFill>
              <a:prstDash val="sysDash"/>
              <a:round/>
            </a:ln>
            <a:effectLst/>
          </c:spPr>
          <c:marker>
            <c:symbol val="triangle"/>
            <c:size val="10"/>
            <c:spPr>
              <a:solidFill>
                <a:schemeClr val="bg1"/>
              </a:solidFill>
              <a:ln w="25400">
                <a:solidFill>
                  <a:srgbClr val="7E0BCB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3"/>
            <c:marker>
              <c:symbol val="triangle"/>
              <c:size val="10"/>
              <c:spPr>
                <a:solidFill>
                  <a:schemeClr val="bg1"/>
                </a:solidFill>
                <a:ln w="25400">
                  <a:solidFill>
                    <a:srgbClr val="7E0BCB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03AB-4F32-8A4B-7AD28B77F83B}"/>
              </c:ext>
            </c:extLst>
          </c:dPt>
          <c:dPt>
            <c:idx val="4"/>
            <c:marker>
              <c:symbol val="triangle"/>
              <c:size val="10"/>
              <c:spPr>
                <a:solidFill>
                  <a:schemeClr val="bg1"/>
                </a:solidFill>
                <a:ln w="25400">
                  <a:solidFill>
                    <a:srgbClr val="7E0BCB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03AB-4F32-8A4B-7AD28B77F83B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(Summary!$B$33:$D$33,Summary!$F$33,Summary!$H$33:$J$33)</c:f>
                <c:numCache>
                  <c:formatCode>General</c:formatCode>
                  <c:ptCount val="7"/>
                  <c:pt idx="0">
                    <c:v>1.4890177714221919</c:v>
                  </c:pt>
                  <c:pt idx="1">
                    <c:v>1.4812869779725708</c:v>
                  </c:pt>
                  <c:pt idx="2">
                    <c:v>3.7698972134529076</c:v>
                  </c:pt>
                  <c:pt idx="3">
                    <c:v>1.1050522586938809</c:v>
                  </c:pt>
                  <c:pt idx="4">
                    <c:v>1.0406390464517463</c:v>
                  </c:pt>
                  <c:pt idx="5">
                    <c:v>6.9990182168644228</c:v>
                  </c:pt>
                  <c:pt idx="6">
                    <c:v>6.5382467068779455</c:v>
                  </c:pt>
                </c:numCache>
              </c:numRef>
            </c:plus>
            <c:minus>
              <c:numRef>
                <c:f>(Summary!$B$33:$D$33,Summary!$F$33,Summary!$H$33:$J$33)</c:f>
                <c:numCache>
                  <c:formatCode>General</c:formatCode>
                  <c:ptCount val="7"/>
                  <c:pt idx="0">
                    <c:v>1.4890177714221919</c:v>
                  </c:pt>
                  <c:pt idx="1">
                    <c:v>1.4812869779725708</c:v>
                  </c:pt>
                  <c:pt idx="2">
                    <c:v>3.7698972134529076</c:v>
                  </c:pt>
                  <c:pt idx="3">
                    <c:v>1.1050522586938809</c:v>
                  </c:pt>
                  <c:pt idx="4">
                    <c:v>1.0406390464517463</c:v>
                  </c:pt>
                  <c:pt idx="5">
                    <c:v>6.9990182168644228</c:v>
                  </c:pt>
                  <c:pt idx="6">
                    <c:v>6.5382467068779455</c:v>
                  </c:pt>
                </c:numCache>
              </c:numRef>
            </c:minus>
            <c:spPr>
              <a:noFill/>
              <a:ln w="25400" cap="flat" cmpd="sng" algn="ctr">
                <a:solidFill>
                  <a:sysClr val="windowText" lastClr="000000"/>
                </a:solidFill>
                <a:round/>
              </a:ln>
              <a:effectLst/>
            </c:spPr>
          </c:errBars>
          <c:cat>
            <c:strRef>
              <c:f>(Summary!$B$24:$D$24,Summary!$F$24,Summary!$H$24:$J$24)</c:f>
              <c:strCache>
                <c:ptCount val="7"/>
                <c:pt idx="0">
                  <c:v>pre</c:v>
                </c:pt>
                <c:pt idx="1">
                  <c:v>CS1</c:v>
                </c:pt>
                <c:pt idx="2">
                  <c:v>CS2</c:v>
                </c:pt>
                <c:pt idx="3">
                  <c:v>Context 24h</c:v>
                </c:pt>
                <c:pt idx="4">
                  <c:v>pre</c:v>
                </c:pt>
                <c:pt idx="5">
                  <c:v>CS1</c:v>
                </c:pt>
                <c:pt idx="6">
                  <c:v>CS2</c:v>
                </c:pt>
              </c:strCache>
            </c:strRef>
          </c:cat>
          <c:val>
            <c:numRef>
              <c:f>(Summary!$B$32:$D$32,Summary!$F$32,Summary!$H$32:$J$32)</c:f>
              <c:numCache>
                <c:formatCode>General</c:formatCode>
                <c:ptCount val="7"/>
                <c:pt idx="0">
                  <c:v>2.8079166666666668</c:v>
                </c:pt>
                <c:pt idx="1">
                  <c:v>2.6533333333333329</c:v>
                </c:pt>
                <c:pt idx="2">
                  <c:v>9.7650000000000006</c:v>
                </c:pt>
                <c:pt idx="3">
                  <c:v>9.9638333333333318</c:v>
                </c:pt>
                <c:pt idx="4">
                  <c:v>6.1644999999999994</c:v>
                </c:pt>
                <c:pt idx="5">
                  <c:v>39.646000000000001</c:v>
                </c:pt>
                <c:pt idx="6">
                  <c:v>59.059999999999988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3AB-4F32-8A4B-7AD28B77F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5318048"/>
        <c:axId val="1683291968"/>
      </c:lineChart>
      <c:catAx>
        <c:axId val="184531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83291968"/>
        <c:crosses val="autoZero"/>
        <c:auto val="1"/>
        <c:lblAlgn val="ctr"/>
        <c:lblOffset val="100"/>
        <c:noMultiLvlLbl val="0"/>
      </c:catAx>
      <c:valAx>
        <c:axId val="1683291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531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3771774807255508E-3"/>
          <c:y val="2.30194628507773E-2"/>
          <c:w val="0.52499409097275718"/>
          <c:h val="0.141420420294527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04658792650922"/>
          <c:y val="5.4189997083697872E-2"/>
          <c:w val="0.8383978565179353"/>
          <c:h val="0.82354983533496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Sheet2!$K$9</c:f>
              <c:strCache>
                <c:ptCount val="1"/>
                <c:pt idx="0">
                  <c:v>WT</c:v>
                </c:pt>
              </c:strCache>
            </c:strRef>
          </c:tx>
          <c:spPr>
            <a:solidFill>
              <a:schemeClr val="tx1"/>
            </a:solidFill>
            <a:ln w="25400"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Sheet2!$M$10</c:f>
                <c:numCache>
                  <c:formatCode>General</c:formatCode>
                  <c:ptCount val="1"/>
                  <c:pt idx="0">
                    <c:v>0.63891630400454991</c:v>
                  </c:pt>
                </c:numCache>
              </c:numRef>
            </c:plus>
            <c:minus>
              <c:numRef>
                <c:f>Sheet2!$M$10</c:f>
                <c:numCache>
                  <c:formatCode>General</c:formatCode>
                  <c:ptCount val="1"/>
                  <c:pt idx="0">
                    <c:v>0.63891630400454991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Sheet2!$M$2</c:f>
              <c:strCache>
                <c:ptCount val="1"/>
                <c:pt idx="0">
                  <c:v>Fat </c:v>
                </c:pt>
              </c:strCache>
            </c:strRef>
          </c:cat>
          <c:val>
            <c:numRef>
              <c:f>Sheet2!$M$9</c:f>
              <c:numCache>
                <c:formatCode>General</c:formatCode>
                <c:ptCount val="1"/>
                <c:pt idx="0">
                  <c:v>9.2019554350179309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0-4C6F-A0AE-ACA275657770}"/>
            </c:ext>
          </c:extLst>
        </c:ser>
        <c:ser>
          <c:idx val="1"/>
          <c:order val="1"/>
          <c:tx>
            <c:strRef>
              <c:f>Sheet2!$K$3</c:f>
              <c:strCache>
                <c:ptCount val="1"/>
                <c:pt idx="0">
                  <c:v>Fmr1 KO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rgbClr val="7E0BCB">
                  <a:lumMod val="60000"/>
                  <a:lumOff val="40000"/>
                </a:srgb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Sheet2!$M$4</c:f>
                <c:numCache>
                  <c:formatCode>General</c:formatCode>
                  <c:ptCount val="1"/>
                  <c:pt idx="0">
                    <c:v>0.41677766500107793</c:v>
                  </c:pt>
                </c:numCache>
              </c:numRef>
            </c:plus>
            <c:minus>
              <c:numRef>
                <c:f>Sheet2!$M$4</c:f>
                <c:numCache>
                  <c:formatCode>General</c:formatCode>
                  <c:ptCount val="1"/>
                  <c:pt idx="0">
                    <c:v>0.41677766500107793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Sheet2!$M$2</c:f>
              <c:strCache>
                <c:ptCount val="1"/>
                <c:pt idx="0">
                  <c:v>Fat </c:v>
                </c:pt>
              </c:strCache>
            </c:strRef>
          </c:cat>
          <c:val>
            <c:numRef>
              <c:f>Sheet2!$M$3</c:f>
              <c:numCache>
                <c:formatCode>General</c:formatCode>
                <c:ptCount val="1"/>
                <c:pt idx="0">
                  <c:v>6.4312860421802602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0-4C6F-A0AE-ACA275657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3821151"/>
        <c:axId val="1427387487"/>
      </c:barChart>
      <c:catAx>
        <c:axId val="1373821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27387487"/>
        <c:crosses val="autoZero"/>
        <c:auto val="1"/>
        <c:lblAlgn val="ctr"/>
        <c:lblOffset val="100"/>
        <c:noMultiLvlLbl val="0"/>
      </c:catAx>
      <c:valAx>
        <c:axId val="1427387487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3821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096916010498696"/>
          <c:y val="1.5157206277289574E-2"/>
          <c:w val="0.21347528433945756"/>
          <c:h val="0.19938396331549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0.31799</cdr:x>
      <cdr:y>0.37143</cdr:y>
    </cdr:from>
    <cdr:to>
      <cdr:x>0.41841</cdr:x>
      <cdr:y>0.41373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8B9575A-3B5B-42C2-AD72-AD9EB0E4AA43}"/>
            </a:ext>
          </a:extLst>
        </cdr:cNvPr>
        <cdr:cNvSpPr txBox="1"/>
      </cdr:nvSpPr>
      <cdr:spPr>
        <a:xfrm xmlns:a="http://schemas.openxmlformats.org/drawingml/2006/main">
          <a:off x="1447800" y="990600"/>
          <a:ext cx="457200" cy="112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0.63889</cdr:x>
      <cdr:y>0.32778</cdr:y>
    </cdr:from>
    <cdr:to>
      <cdr:x>0.73889</cdr:x>
      <cdr:y>0.49483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437D9C5-7567-43E6-91F8-DC47137DF915}"/>
            </a:ext>
          </a:extLst>
        </cdr:cNvPr>
        <cdr:cNvSpPr txBox="1"/>
      </cdr:nvSpPr>
      <cdr:spPr>
        <a:xfrm xmlns:a="http://schemas.openxmlformats.org/drawingml/2006/main">
          <a:off x="2920999" y="897085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B09B9F-E5E2-4241-BFD5-61504E4F08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17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9B9F-E5E2-4241-BFD5-61504E4F08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9B9F-E5E2-4241-BFD5-61504E4F08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2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09B9F-E5E2-4241-BFD5-61504E4F08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09B9F-E5E2-4241-BFD5-61504E4F08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4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09B9F-E5E2-4241-BFD5-61504E4F08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5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280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305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989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rgbClr val="570E95"/>
                </a:solidFill>
              </a:defRPr>
            </a:lvl1pPr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82801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655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Pre-Clinical and oncology contract research organization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Bolder BioPATH, </a:t>
            </a:r>
            <a:r>
              <a:rPr kumimoji="0" lang="en-US" dirty="0" err="1"/>
              <a:t>Inc</a:t>
            </a:r>
            <a:r>
              <a:rPr kumimoji="0"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943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>
            <a:lvl1pPr>
              <a:defRPr>
                <a:solidFill>
                  <a:srgbClr val="570E95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4843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rgbClr val="35106E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>
            <a:lvl1pPr>
              <a:defRPr>
                <a:solidFill>
                  <a:srgbClr val="570E95"/>
                </a:solidFill>
              </a:defRPr>
            </a:lvl1pPr>
          </a:lstStyle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4884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E95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7761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33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036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655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78748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3050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9896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4B2B8D-D167-1644-85F7-7E4075493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42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2801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655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Pre-Clinical and oncology contract research organization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Bolder BioPATH, </a:t>
            </a:r>
            <a:r>
              <a:rPr kumimoji="0" lang="en-US" dirty="0" err="1"/>
              <a:t>Inc</a:t>
            </a:r>
            <a:r>
              <a:rPr kumimoji="0"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9436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4843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4884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776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Pre-Clinical and oncology contract research organization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Bolder BioPATH, </a:t>
            </a:r>
            <a:r>
              <a:rPr kumimoji="0" lang="en-US" dirty="0" err="1"/>
              <a:t>Inc</a:t>
            </a:r>
            <a:r>
              <a:rPr kumimoji="0"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49436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3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036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78748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3050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9896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4B2B8D-D167-1644-85F7-7E4075493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4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484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rgbClr val="35106E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488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77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3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35106E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036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35106E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7874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1/11/2021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6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35106E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1/11/2021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6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8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rgbClr val="570E95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1/11/2021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6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9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Bolder BioPATH, Inc.</a:t>
            </a:r>
            <a:br>
              <a:rPr lang="en-US" sz="6000" dirty="0"/>
            </a:br>
            <a:r>
              <a:rPr lang="en-US" sz="1200" dirty="0"/>
              <a:t>Boulder, Colorado. Est. 2003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819400"/>
            <a:ext cx="616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5106E"/>
                </a:solidFill>
                <a:latin typeface="Times New Roman"/>
                <a:cs typeface="Times New Roman"/>
              </a:rPr>
              <a:t>Pre-Clinical Contract Research Organization</a:t>
            </a:r>
            <a:endParaRPr lang="en-US" sz="2800" dirty="0">
              <a:solidFill>
                <a:srgbClr val="35106E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Purple Background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3886200"/>
            <a:ext cx="2438400" cy="23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6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Bolder BioPATH, Inc.</a:t>
            </a:r>
            <a:br>
              <a:rPr lang="en-US" sz="6000" dirty="0"/>
            </a:br>
            <a:r>
              <a:rPr lang="en-US" sz="1200" dirty="0"/>
              <a:t>Boulder, Colorado. Est. 2003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2819400"/>
            <a:ext cx="616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5106E"/>
                </a:solidFill>
                <a:latin typeface="Times New Roman"/>
                <a:cs typeface="Times New Roman"/>
              </a:rPr>
              <a:t>Pre-Clinical Contract Research Organization</a:t>
            </a:r>
            <a:endParaRPr lang="en-US" sz="2800" dirty="0">
              <a:solidFill>
                <a:srgbClr val="35106E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Purple Background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3886200"/>
            <a:ext cx="2667000" cy="230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E01CA-06E9-432F-B2F3-06BD0335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Fragile X syndrome (FXS)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4BDFD7-42ED-44E6-A089-1B41417AAD0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FXS is a rare disease caused by the lack of fragile X mental retardation protein due to an expanded CGG repeat in its promotor region</a:t>
            </a:r>
          </a:p>
          <a:p>
            <a:endParaRPr lang="en-US" dirty="0"/>
          </a:p>
          <a:p>
            <a:r>
              <a:rPr lang="en-US" dirty="0"/>
              <a:t>FXS causes intellectual disability (IQ&lt;70) and several behavioral problems, including hyperactivity, poor social skills and repetitive behaviors</a:t>
            </a:r>
          </a:p>
          <a:p>
            <a:endParaRPr lang="en-US" dirty="0"/>
          </a:p>
          <a:p>
            <a:r>
              <a:rPr lang="en-US" dirty="0"/>
              <a:t>Although cause of FXS has been known, no cure exists</a:t>
            </a:r>
          </a:p>
        </p:txBody>
      </p:sp>
    </p:spTree>
    <p:extLst>
      <p:ext uri="{BB962C8B-B14F-4D97-AF65-F5344CB8AC3E}">
        <p14:creationId xmlns:p14="http://schemas.microsoft.com/office/powerpoint/2010/main" val="312361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F427B6-1E35-4214-AA05-371A0EB9135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Experimental timelines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619D4D-0F64-4477-8CDD-AE8C14A94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Fragile X mouse model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E73781-E58E-404B-B22F-027E43A7A5D3}"/>
              </a:ext>
            </a:extLst>
          </p:cNvPr>
          <p:cNvGrpSpPr/>
          <p:nvPr/>
        </p:nvGrpSpPr>
        <p:grpSpPr>
          <a:xfrm>
            <a:off x="141749" y="2671465"/>
            <a:ext cx="8694403" cy="1219154"/>
            <a:chOff x="220997" y="2209846"/>
            <a:chExt cx="8694403" cy="121915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07F000E-F2BA-4DA5-B6B4-4939A881818D}"/>
                </a:ext>
              </a:extLst>
            </p:cNvPr>
            <p:cNvCxnSpPr/>
            <p:nvPr/>
          </p:nvCxnSpPr>
          <p:spPr>
            <a:xfrm>
              <a:off x="1066800" y="2895600"/>
              <a:ext cx="7848600" cy="0"/>
            </a:xfrm>
            <a:prstGeom prst="straightConnector1">
              <a:avLst/>
            </a:prstGeom>
            <a:ln w="57150"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36D814-9EA5-4EED-A2E1-231AB9B39804}"/>
                </a:ext>
              </a:extLst>
            </p:cNvPr>
            <p:cNvCxnSpPr/>
            <p:nvPr/>
          </p:nvCxnSpPr>
          <p:spPr>
            <a:xfrm>
              <a:off x="1066800" y="25908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979F79-C351-48C4-B193-A7EE482DFA09}"/>
                </a:ext>
              </a:extLst>
            </p:cNvPr>
            <p:cNvSpPr txBox="1"/>
            <p:nvPr/>
          </p:nvSpPr>
          <p:spPr>
            <a:xfrm>
              <a:off x="758073" y="2209846"/>
              <a:ext cx="137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Animals arrive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EC3282-37DA-4F95-98D7-C762B8103CF0}"/>
                </a:ext>
              </a:extLst>
            </p:cNvPr>
            <p:cNvCxnSpPr/>
            <p:nvPr/>
          </p:nvCxnSpPr>
          <p:spPr>
            <a:xfrm>
              <a:off x="2416396" y="2559496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741494-572D-43EB-BA6A-6E5C5E50972A}"/>
                </a:ext>
              </a:extLst>
            </p:cNvPr>
            <p:cNvSpPr txBox="1"/>
            <p:nvPr/>
          </p:nvSpPr>
          <p:spPr>
            <a:xfrm>
              <a:off x="2129665" y="2211140"/>
              <a:ext cx="765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OFA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C41B3A0-8016-49BB-907A-9EFD9B701ACF}"/>
                </a:ext>
              </a:extLst>
            </p:cNvPr>
            <p:cNvSpPr txBox="1"/>
            <p:nvPr/>
          </p:nvSpPr>
          <p:spPr>
            <a:xfrm>
              <a:off x="220997" y="3021171"/>
              <a:ext cx="761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Age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9AADEE-1C6A-45C5-859F-CA6BB22B2666}"/>
                </a:ext>
              </a:extLst>
            </p:cNvPr>
            <p:cNvSpPr txBox="1"/>
            <p:nvPr/>
          </p:nvSpPr>
          <p:spPr>
            <a:xfrm>
              <a:off x="838200" y="3063388"/>
              <a:ext cx="765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 </a:t>
              </a:r>
              <a:r>
                <a:rPr lang="en-US" sz="1400" dirty="0" err="1"/>
                <a:t>wk</a:t>
              </a:r>
              <a:endParaRPr lang="en-US" sz="1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6CF5C2-BADD-40BB-BFF2-46AB988162B3}"/>
                </a:ext>
              </a:extLst>
            </p:cNvPr>
            <p:cNvSpPr txBox="1"/>
            <p:nvPr/>
          </p:nvSpPr>
          <p:spPr>
            <a:xfrm>
              <a:off x="2266362" y="3121223"/>
              <a:ext cx="860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10.5 </a:t>
              </a:r>
              <a:r>
                <a:rPr lang="en-US" sz="1400" dirty="0" err="1"/>
                <a:t>wk</a:t>
              </a:r>
              <a:endParaRPr lang="en-US" sz="1400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2A8BB77-D02E-48C6-B856-FD9796F34A99}"/>
                </a:ext>
              </a:extLst>
            </p:cNvPr>
            <p:cNvCxnSpPr/>
            <p:nvPr/>
          </p:nvCxnSpPr>
          <p:spPr>
            <a:xfrm>
              <a:off x="2857269" y="2559496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54487-D5F1-4D80-BBA9-296D7186C65D}"/>
                </a:ext>
              </a:extLst>
            </p:cNvPr>
            <p:cNvSpPr txBox="1"/>
            <p:nvPr/>
          </p:nvSpPr>
          <p:spPr>
            <a:xfrm>
              <a:off x="2570538" y="2211140"/>
              <a:ext cx="765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EPM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FC03E1-8FE3-4CE8-9AA5-FA6300AFDC5F}"/>
                </a:ext>
              </a:extLst>
            </p:cNvPr>
            <p:cNvCxnSpPr/>
            <p:nvPr/>
          </p:nvCxnSpPr>
          <p:spPr>
            <a:xfrm>
              <a:off x="3886200" y="2517623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253065-FCA4-4765-A562-4FF7073DD026}"/>
                </a:ext>
              </a:extLst>
            </p:cNvPr>
            <p:cNvSpPr txBox="1"/>
            <p:nvPr/>
          </p:nvSpPr>
          <p:spPr>
            <a:xfrm>
              <a:off x="3181444" y="2209846"/>
              <a:ext cx="1695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Morris water maze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2D7502-3C88-4866-8C59-553373538226}"/>
                </a:ext>
              </a:extLst>
            </p:cNvPr>
            <p:cNvSpPr txBox="1"/>
            <p:nvPr/>
          </p:nvSpPr>
          <p:spPr>
            <a:xfrm>
              <a:off x="3455498" y="3121223"/>
              <a:ext cx="1070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11-12 </a:t>
              </a:r>
              <a:r>
                <a:rPr lang="en-US" sz="1400" dirty="0" err="1"/>
                <a:t>wk</a:t>
              </a:r>
              <a:endParaRPr lang="en-US" sz="14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348CD5-C00A-498C-9D59-A873641B1D91}"/>
                </a:ext>
              </a:extLst>
            </p:cNvPr>
            <p:cNvCxnSpPr/>
            <p:nvPr/>
          </p:nvCxnSpPr>
          <p:spPr>
            <a:xfrm>
              <a:off x="5582127" y="2517623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77C5F6-4944-416D-BC65-5ABDD5ADEB12}"/>
                </a:ext>
              </a:extLst>
            </p:cNvPr>
            <p:cNvSpPr txBox="1"/>
            <p:nvPr/>
          </p:nvSpPr>
          <p:spPr>
            <a:xfrm>
              <a:off x="4877371" y="2209846"/>
              <a:ext cx="1695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Fear conditioning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F87F4D-EE3C-4798-9860-BA18892886E9}"/>
                </a:ext>
              </a:extLst>
            </p:cNvPr>
            <p:cNvSpPr txBox="1"/>
            <p:nvPr/>
          </p:nvSpPr>
          <p:spPr>
            <a:xfrm>
              <a:off x="5151425" y="3121223"/>
              <a:ext cx="1070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14 </a:t>
              </a:r>
              <a:r>
                <a:rPr lang="en-US" sz="1400" dirty="0" err="1"/>
                <a:t>wk</a:t>
              </a:r>
              <a:endParaRPr lang="en-US" sz="1400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0F68704-F90E-43C2-ADF7-034EEF9F82BE}"/>
                </a:ext>
              </a:extLst>
            </p:cNvPr>
            <p:cNvCxnSpPr/>
            <p:nvPr/>
          </p:nvCxnSpPr>
          <p:spPr>
            <a:xfrm>
              <a:off x="7044595" y="2517623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75286B-FB7F-4136-8024-6BA8EE3E0119}"/>
                </a:ext>
              </a:extLst>
            </p:cNvPr>
            <p:cNvSpPr txBox="1"/>
            <p:nvPr/>
          </p:nvSpPr>
          <p:spPr>
            <a:xfrm>
              <a:off x="6339839" y="2209846"/>
              <a:ext cx="1695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Body composition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861226-41BC-40DC-A08D-9E0B50467041}"/>
                </a:ext>
              </a:extLst>
            </p:cNvPr>
            <p:cNvSpPr txBox="1"/>
            <p:nvPr/>
          </p:nvSpPr>
          <p:spPr>
            <a:xfrm>
              <a:off x="6613893" y="3121223"/>
              <a:ext cx="1070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15 </a:t>
              </a:r>
              <a:r>
                <a:rPr lang="en-US" sz="1400" dirty="0" err="1"/>
                <a:t>wk</a:t>
              </a:r>
              <a:endParaRPr lang="en-US" sz="14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584BECA-7E5B-4E6D-A0E0-B3C8E205EB38}"/>
              </a:ext>
            </a:extLst>
          </p:cNvPr>
          <p:cNvSpPr txBox="1"/>
          <p:nvPr/>
        </p:nvSpPr>
        <p:spPr>
          <a:xfrm>
            <a:off x="6934867" y="2209800"/>
            <a:ext cx="1963659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Fmr1</a:t>
            </a:r>
            <a:r>
              <a:rPr lang="en-US" sz="1200" dirty="0"/>
              <a:t> KO male mice N=6</a:t>
            </a:r>
          </a:p>
          <a:p>
            <a:r>
              <a:rPr lang="en-US" sz="1200" dirty="0"/>
              <a:t>C57BL/6J male mice N=9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654EBE-35C3-42AF-B315-D5DC80B31273}"/>
              </a:ext>
            </a:extLst>
          </p:cNvPr>
          <p:cNvSpPr txBox="1"/>
          <p:nvPr/>
        </p:nvSpPr>
        <p:spPr>
          <a:xfrm>
            <a:off x="3340075" y="2264741"/>
            <a:ext cx="257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MDCOG-BBP-1: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BBDE74-58AA-4D00-82F1-0D6613F03BD2}"/>
              </a:ext>
            </a:extLst>
          </p:cNvPr>
          <p:cNvGrpSpPr/>
          <p:nvPr/>
        </p:nvGrpSpPr>
        <p:grpSpPr>
          <a:xfrm>
            <a:off x="111269" y="4800646"/>
            <a:ext cx="8694403" cy="1219154"/>
            <a:chOff x="220997" y="2209846"/>
            <a:chExt cx="8694403" cy="1219154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BD09573-93CE-4D71-AD9D-7CBD4418B2A7}"/>
                </a:ext>
              </a:extLst>
            </p:cNvPr>
            <p:cNvCxnSpPr/>
            <p:nvPr/>
          </p:nvCxnSpPr>
          <p:spPr>
            <a:xfrm>
              <a:off x="1066800" y="2895600"/>
              <a:ext cx="7848600" cy="0"/>
            </a:xfrm>
            <a:prstGeom prst="straightConnector1">
              <a:avLst/>
            </a:prstGeom>
            <a:ln w="57150"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0019E6-160C-4563-942F-66123CE1C685}"/>
                </a:ext>
              </a:extLst>
            </p:cNvPr>
            <p:cNvCxnSpPr/>
            <p:nvPr/>
          </p:nvCxnSpPr>
          <p:spPr>
            <a:xfrm>
              <a:off x="1066800" y="2590800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8E384BB-1881-4D49-8766-CE5CD3CD80C4}"/>
                </a:ext>
              </a:extLst>
            </p:cNvPr>
            <p:cNvSpPr txBox="1"/>
            <p:nvPr/>
          </p:nvSpPr>
          <p:spPr>
            <a:xfrm>
              <a:off x="758073" y="2209846"/>
              <a:ext cx="1371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Animals arrive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92D9A6A-13D8-4061-9ADA-3A09A0723AB5}"/>
                </a:ext>
              </a:extLst>
            </p:cNvPr>
            <p:cNvCxnSpPr/>
            <p:nvPr/>
          </p:nvCxnSpPr>
          <p:spPr>
            <a:xfrm>
              <a:off x="2416396" y="2559496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17C108-0454-4265-A2EE-E43CA6C91257}"/>
                </a:ext>
              </a:extLst>
            </p:cNvPr>
            <p:cNvSpPr txBox="1"/>
            <p:nvPr/>
          </p:nvSpPr>
          <p:spPr>
            <a:xfrm>
              <a:off x="2129665" y="2211140"/>
              <a:ext cx="765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OFA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EA7896-C7D9-4E58-BFE8-DF6C88684DA1}"/>
                </a:ext>
              </a:extLst>
            </p:cNvPr>
            <p:cNvSpPr txBox="1"/>
            <p:nvPr/>
          </p:nvSpPr>
          <p:spPr>
            <a:xfrm>
              <a:off x="220997" y="3030070"/>
              <a:ext cx="7619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Age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07418E-A369-485A-918A-BEF976576017}"/>
                </a:ext>
              </a:extLst>
            </p:cNvPr>
            <p:cNvSpPr txBox="1"/>
            <p:nvPr/>
          </p:nvSpPr>
          <p:spPr>
            <a:xfrm>
              <a:off x="838200" y="3063388"/>
              <a:ext cx="765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 </a:t>
              </a:r>
              <a:r>
                <a:rPr lang="en-US" sz="1400" dirty="0" err="1"/>
                <a:t>wk</a:t>
              </a:r>
              <a:endParaRPr lang="en-US" sz="1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8169898-1778-416A-AA70-BCB68E2899A1}"/>
                </a:ext>
              </a:extLst>
            </p:cNvPr>
            <p:cNvSpPr txBox="1"/>
            <p:nvPr/>
          </p:nvSpPr>
          <p:spPr>
            <a:xfrm>
              <a:off x="2458557" y="3121223"/>
              <a:ext cx="9712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10-11 </a:t>
              </a:r>
              <a:r>
                <a:rPr lang="en-US" sz="1400" dirty="0" err="1"/>
                <a:t>wk</a:t>
              </a:r>
              <a:endParaRPr lang="en-US" sz="1400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F1FCAD0-2942-42D0-9360-5B489581ADD3}"/>
                </a:ext>
              </a:extLst>
            </p:cNvPr>
            <p:cNvCxnSpPr>
              <a:cxnSpLocks/>
            </p:cNvCxnSpPr>
            <p:nvPr/>
          </p:nvCxnSpPr>
          <p:spPr>
            <a:xfrm>
              <a:off x="2857269" y="2559496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5EFBF6-5B8E-4536-8179-C2C0BB1A07E1}"/>
                </a:ext>
              </a:extLst>
            </p:cNvPr>
            <p:cNvSpPr txBox="1"/>
            <p:nvPr/>
          </p:nvSpPr>
          <p:spPr>
            <a:xfrm>
              <a:off x="2570538" y="2211140"/>
              <a:ext cx="765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EPM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8A30FF1-02FC-4BD1-8FED-2C3E72D558E8}"/>
                </a:ext>
              </a:extLst>
            </p:cNvPr>
            <p:cNvCxnSpPr>
              <a:cxnSpLocks/>
            </p:cNvCxnSpPr>
            <p:nvPr/>
          </p:nvCxnSpPr>
          <p:spPr>
            <a:xfrm>
              <a:off x="3269788" y="2559496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89AB652-EECA-4992-B0E0-FFE2B8C9E36A}"/>
                </a:ext>
              </a:extLst>
            </p:cNvPr>
            <p:cNvCxnSpPr/>
            <p:nvPr/>
          </p:nvCxnSpPr>
          <p:spPr>
            <a:xfrm>
              <a:off x="5582127" y="2517623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DA334E-8889-446E-961F-46C6835976C6}"/>
                </a:ext>
              </a:extLst>
            </p:cNvPr>
            <p:cNvSpPr txBox="1"/>
            <p:nvPr/>
          </p:nvSpPr>
          <p:spPr>
            <a:xfrm>
              <a:off x="4877371" y="2209846"/>
              <a:ext cx="1695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Fear conditioning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DD71CA-5E2D-4BB0-87A4-2A98A644D324}"/>
                </a:ext>
              </a:extLst>
            </p:cNvPr>
            <p:cNvSpPr txBox="1"/>
            <p:nvPr/>
          </p:nvSpPr>
          <p:spPr>
            <a:xfrm>
              <a:off x="5151425" y="3121223"/>
              <a:ext cx="1070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12.5 </a:t>
              </a:r>
              <a:r>
                <a:rPr lang="en-US" sz="1400" dirty="0" err="1"/>
                <a:t>wk</a:t>
              </a:r>
              <a:endParaRPr lang="en-US" sz="1400" dirty="0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19B3358-3511-4728-AE0E-3AB021939897}"/>
                </a:ext>
              </a:extLst>
            </p:cNvPr>
            <p:cNvCxnSpPr/>
            <p:nvPr/>
          </p:nvCxnSpPr>
          <p:spPr>
            <a:xfrm>
              <a:off x="7044595" y="2517623"/>
              <a:ext cx="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7DAB4C-4FCC-448A-896A-BE91669A6E27}"/>
                </a:ext>
              </a:extLst>
            </p:cNvPr>
            <p:cNvSpPr txBox="1"/>
            <p:nvPr/>
          </p:nvSpPr>
          <p:spPr>
            <a:xfrm>
              <a:off x="6339839" y="2209846"/>
              <a:ext cx="1695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Body composition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C46830-4513-4261-A0AF-ACED63AE6A55}"/>
                </a:ext>
              </a:extLst>
            </p:cNvPr>
            <p:cNvSpPr txBox="1"/>
            <p:nvPr/>
          </p:nvSpPr>
          <p:spPr>
            <a:xfrm>
              <a:off x="6613893" y="3121223"/>
              <a:ext cx="1070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13 </a:t>
              </a:r>
              <a:r>
                <a:rPr lang="en-US" sz="1400" dirty="0" err="1"/>
                <a:t>wk</a:t>
              </a:r>
              <a:endParaRPr lang="en-US" sz="1400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12879CC-8999-48AF-8C32-326300EACEB1}"/>
              </a:ext>
            </a:extLst>
          </p:cNvPr>
          <p:cNvSpPr txBox="1"/>
          <p:nvPr/>
        </p:nvSpPr>
        <p:spPr>
          <a:xfrm>
            <a:off x="3376250" y="4365437"/>
            <a:ext cx="257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MDCOG-BBP-2</a:t>
            </a:r>
            <a:r>
              <a:rPr lang="en-US" sz="1800" b="1" u="sng" dirty="0">
                <a:solidFill>
                  <a:srgbClr val="FF0000"/>
                </a:solidFill>
              </a:rPr>
              <a:t>*</a:t>
            </a:r>
            <a:r>
              <a:rPr lang="en-US" sz="1800" b="1" u="sng" dirty="0"/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4E225D9-85AA-437F-BDFC-EC0C70DFDFC8}"/>
              </a:ext>
            </a:extLst>
          </p:cNvPr>
          <p:cNvSpPr txBox="1"/>
          <p:nvPr/>
        </p:nvSpPr>
        <p:spPr>
          <a:xfrm>
            <a:off x="2922208" y="4800646"/>
            <a:ext cx="1389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Marble burying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F30995-1C25-4771-AED0-AEF732C49FC1}"/>
              </a:ext>
            </a:extLst>
          </p:cNvPr>
          <p:cNvSpPr txBox="1"/>
          <p:nvPr/>
        </p:nvSpPr>
        <p:spPr>
          <a:xfrm>
            <a:off x="6919053" y="4319270"/>
            <a:ext cx="1979474" cy="46166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/>
              <a:t>Fmr1</a:t>
            </a:r>
            <a:r>
              <a:rPr lang="en-US" sz="1200" dirty="0"/>
              <a:t> KO male mice N=6</a:t>
            </a:r>
          </a:p>
          <a:p>
            <a:r>
              <a:rPr lang="en-US" sz="1200" dirty="0"/>
              <a:t>C57BL/6J male mice N=6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FBC1C7-927E-42C0-8874-1B496C460D0D}"/>
              </a:ext>
            </a:extLst>
          </p:cNvPr>
          <p:cNvSpPr txBox="1"/>
          <p:nvPr/>
        </p:nvSpPr>
        <p:spPr>
          <a:xfrm>
            <a:off x="272985" y="6122131"/>
            <a:ext cx="80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* MDCOG-BBP2 is planned to be finished end of February 2021. </a:t>
            </a:r>
          </a:p>
        </p:txBody>
      </p:sp>
    </p:spTree>
    <p:extLst>
      <p:ext uri="{BB962C8B-B14F-4D97-AF65-F5344CB8AC3E}">
        <p14:creationId xmlns:p14="http://schemas.microsoft.com/office/powerpoint/2010/main" val="242557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643D8C-25DF-4F72-95DB-3B8C3552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Fmr1</a:t>
            </a:r>
            <a:r>
              <a:rPr lang="en-US" dirty="0"/>
              <a:t> KO mice trend towards reduced anxiety in the Open Field Arena (OFA)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C7FE88-5B2C-416A-893D-F33E1821F7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886367"/>
              </p:ext>
            </p:extLst>
          </p:nvPr>
        </p:nvGraphicFramePr>
        <p:xfrm>
          <a:off x="3429000" y="2133600"/>
          <a:ext cx="455295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64F5B81-67AE-4AD4-A4D5-A0B39E9AA5D2}"/>
              </a:ext>
            </a:extLst>
          </p:cNvPr>
          <p:cNvSpPr txBox="1"/>
          <p:nvPr/>
        </p:nvSpPr>
        <p:spPr>
          <a:xfrm rot="16200000">
            <a:off x="2739867" y="3048356"/>
            <a:ext cx="107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Time (sec)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5D7095-9DBA-4DEC-BA10-E9953AC73086}"/>
              </a:ext>
            </a:extLst>
          </p:cNvPr>
          <p:cNvSpPr/>
          <p:nvPr/>
        </p:nvSpPr>
        <p:spPr>
          <a:xfrm>
            <a:off x="838200" y="2438400"/>
            <a:ext cx="1800000" cy="1800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33A3EF-2DFC-4452-9DDE-FE6B119168EE}"/>
              </a:ext>
            </a:extLst>
          </p:cNvPr>
          <p:cNvSpPr/>
          <p:nvPr/>
        </p:nvSpPr>
        <p:spPr>
          <a:xfrm>
            <a:off x="1108200" y="2708400"/>
            <a:ext cx="1260000" cy="12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03C8-2329-4383-B89A-CADBE2AEC1FF}"/>
              </a:ext>
            </a:extLst>
          </p:cNvPr>
          <p:cNvSpPr txBox="1"/>
          <p:nvPr/>
        </p:nvSpPr>
        <p:spPr>
          <a:xfrm flipH="1">
            <a:off x="1357379" y="3237011"/>
            <a:ext cx="761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AB551-19AE-4CA7-8442-24C4500774CB}"/>
              </a:ext>
            </a:extLst>
          </p:cNvPr>
          <p:cNvSpPr txBox="1"/>
          <p:nvPr/>
        </p:nvSpPr>
        <p:spPr>
          <a:xfrm flipH="1">
            <a:off x="1219201" y="2438400"/>
            <a:ext cx="1148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Periphery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8ED98-6953-4FC2-A07B-DD59869DA0F8}"/>
              </a:ext>
            </a:extLst>
          </p:cNvPr>
          <p:cNvSpPr txBox="1"/>
          <p:nvPr/>
        </p:nvSpPr>
        <p:spPr>
          <a:xfrm>
            <a:off x="4800600" y="3071439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p=0.17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B2621F-5DF3-45D4-8A03-A70E3DBCA7A9}"/>
              </a:ext>
            </a:extLst>
          </p:cNvPr>
          <p:cNvSpPr txBox="1"/>
          <p:nvPr/>
        </p:nvSpPr>
        <p:spPr>
          <a:xfrm>
            <a:off x="291353" y="482499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As shown previously </a:t>
            </a:r>
            <a:r>
              <a:rPr lang="pl-PL" sz="1800" dirty="0"/>
              <a:t>(</a:t>
            </a:r>
            <a:r>
              <a:rPr lang="en-US" sz="1800" dirty="0"/>
              <a:t>reviewed in </a:t>
            </a:r>
            <a:r>
              <a:rPr lang="pl-PL" sz="1800" dirty="0"/>
              <a:t>Kazdoba, Leach et al. 2014)</a:t>
            </a:r>
            <a:r>
              <a:rPr lang="en-US" sz="1800" dirty="0"/>
              <a:t>, </a:t>
            </a:r>
            <a:r>
              <a:rPr lang="en-US" sz="1800" i="1" dirty="0"/>
              <a:t>Fmr1 </a:t>
            </a:r>
            <a:r>
              <a:rPr lang="en-US" sz="1800" dirty="0"/>
              <a:t>KO mice show a trend towards reduced anxiety in the open field arena, measured by increased center time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  <a:r>
              <a:rPr lang="en-US" sz="1800" dirty="0"/>
              <a:t>. However, </a:t>
            </a:r>
            <a:r>
              <a:rPr lang="en-US" sz="1800" i="1" dirty="0"/>
              <a:t>Fmr1 </a:t>
            </a:r>
            <a:r>
              <a:rPr lang="en-US" sz="1800" dirty="0"/>
              <a:t>KO mice show no difference in locomotion, measured by distance traveled (data not shown). </a:t>
            </a:r>
            <a:endParaRPr lang="en-US" sz="18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17BDF8-3090-4FB3-91D3-C46FE566AF38}"/>
              </a:ext>
            </a:extLst>
          </p:cNvPr>
          <p:cNvSpPr txBox="1"/>
          <p:nvPr/>
        </p:nvSpPr>
        <p:spPr>
          <a:xfrm>
            <a:off x="291353" y="639931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Fmr1 </a:t>
            </a:r>
            <a:r>
              <a:rPr lang="en-US" sz="1400" dirty="0">
                <a:solidFill>
                  <a:schemeClr val="bg1"/>
                </a:solidFill>
              </a:rPr>
              <a:t>KO mice N=6, C57BL/6J N=9; Age is 10.5 </a:t>
            </a:r>
            <a:r>
              <a:rPr lang="en-US" sz="1400" dirty="0" err="1">
                <a:solidFill>
                  <a:schemeClr val="bg1"/>
                </a:solidFill>
              </a:rPr>
              <a:t>wk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0116CD-4A9B-4CF4-BF55-CE8F6ED9A065}"/>
              </a:ext>
            </a:extLst>
          </p:cNvPr>
          <p:cNvSpPr txBox="1"/>
          <p:nvPr/>
        </p:nvSpPr>
        <p:spPr>
          <a:xfrm>
            <a:off x="304800" y="6044443"/>
            <a:ext cx="80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* Group size of </a:t>
            </a:r>
            <a:r>
              <a:rPr lang="en-US" sz="1100" i="1" dirty="0">
                <a:solidFill>
                  <a:srgbClr val="FF0000"/>
                </a:solidFill>
              </a:rPr>
              <a:t>Fmr1 </a:t>
            </a:r>
            <a:r>
              <a:rPr lang="en-US" sz="1100" dirty="0">
                <a:solidFill>
                  <a:srgbClr val="FF0000"/>
                </a:solidFill>
              </a:rPr>
              <a:t>KO mice is currently too small and needs to be increased to determine if this effect is significant. </a:t>
            </a:r>
            <a:endParaRPr lang="en-US" sz="1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8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4B40-C882-4726-8A08-90F107D6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Fmr1</a:t>
            </a:r>
            <a:r>
              <a:rPr lang="en-US" dirty="0"/>
              <a:t> KO mice also trend towards reduced anxiety in the elevated plus maze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8A0052D-3D67-4C46-92E9-4ED9DD27E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367358"/>
              </p:ext>
            </p:extLst>
          </p:nvPr>
        </p:nvGraphicFramePr>
        <p:xfrm>
          <a:off x="4038600" y="22479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EC067D-8CD2-4EFC-9588-1B959846E1FB}"/>
              </a:ext>
            </a:extLst>
          </p:cNvPr>
          <p:cNvSpPr txBox="1"/>
          <p:nvPr/>
        </p:nvSpPr>
        <p:spPr>
          <a:xfrm rot="16200000">
            <a:off x="3349467" y="3237012"/>
            <a:ext cx="107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Time (sec)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3C2AE6-D0C8-4A53-9567-5389F80EA5A6}"/>
              </a:ext>
            </a:extLst>
          </p:cNvPr>
          <p:cNvGrpSpPr/>
          <p:nvPr/>
        </p:nvGrpSpPr>
        <p:grpSpPr>
          <a:xfrm>
            <a:off x="685800" y="2133600"/>
            <a:ext cx="2640710" cy="2514600"/>
            <a:chOff x="381000" y="2589503"/>
            <a:chExt cx="2640710" cy="2514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BF4004-7937-461D-B5AF-568147D443FA}"/>
                </a:ext>
              </a:extLst>
            </p:cNvPr>
            <p:cNvSpPr/>
            <p:nvPr/>
          </p:nvSpPr>
          <p:spPr>
            <a:xfrm>
              <a:off x="381000" y="3694403"/>
              <a:ext cx="25146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AE7E279-EBFC-41DB-9027-EFA619BA6176}"/>
                </a:ext>
              </a:extLst>
            </p:cNvPr>
            <p:cNvSpPr/>
            <p:nvPr/>
          </p:nvSpPr>
          <p:spPr>
            <a:xfrm rot="16200000">
              <a:off x="381000" y="3694403"/>
              <a:ext cx="2514600" cy="30480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619BA1-2783-40EA-8226-DEB849771B64}"/>
                </a:ext>
              </a:extLst>
            </p:cNvPr>
            <p:cNvSpPr/>
            <p:nvPr/>
          </p:nvSpPr>
          <p:spPr>
            <a:xfrm>
              <a:off x="1485899" y="3694403"/>
              <a:ext cx="304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F2B667-1DF2-46DA-B781-D15B831C7FB8}"/>
                </a:ext>
              </a:extLst>
            </p:cNvPr>
            <p:cNvSpPr txBox="1"/>
            <p:nvPr/>
          </p:nvSpPr>
          <p:spPr>
            <a:xfrm>
              <a:off x="609602" y="3677526"/>
              <a:ext cx="1028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open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0B6503-EBA2-45E7-80D2-FD4D74CBD6B2}"/>
                </a:ext>
              </a:extLst>
            </p:cNvPr>
            <p:cNvSpPr txBox="1"/>
            <p:nvPr/>
          </p:nvSpPr>
          <p:spPr>
            <a:xfrm rot="16200000">
              <a:off x="1107074" y="4333550"/>
              <a:ext cx="10286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closed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E8B0818-0083-490E-8BFF-37F144035B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4498" y="3392197"/>
              <a:ext cx="266702" cy="417803"/>
            </a:xfrm>
            <a:prstGeom prst="straightConnector1">
              <a:avLst/>
            </a:prstGeom>
            <a:ln w="38100">
              <a:prstDash val="soli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318F94-97C2-4037-934D-A835A3D26060}"/>
                </a:ext>
              </a:extLst>
            </p:cNvPr>
            <p:cNvSpPr txBox="1"/>
            <p:nvPr/>
          </p:nvSpPr>
          <p:spPr>
            <a:xfrm>
              <a:off x="1899246" y="3177098"/>
              <a:ext cx="1122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Center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DC9993-8DA9-408E-B7C6-5FCB8A24577D}"/>
              </a:ext>
            </a:extLst>
          </p:cNvPr>
          <p:cNvSpPr txBox="1"/>
          <p:nvPr/>
        </p:nvSpPr>
        <p:spPr>
          <a:xfrm>
            <a:off x="291352" y="5093135"/>
            <a:ext cx="8471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As shown previously </a:t>
            </a:r>
            <a:r>
              <a:rPr lang="pl-PL" sz="1800" dirty="0"/>
              <a:t>(</a:t>
            </a:r>
            <a:r>
              <a:rPr lang="en-US" sz="1800" dirty="0"/>
              <a:t>reviewed in </a:t>
            </a:r>
            <a:r>
              <a:rPr lang="pl-PL" sz="1800" dirty="0"/>
              <a:t>Kazdoba, Leach et al. 2014)</a:t>
            </a:r>
            <a:r>
              <a:rPr lang="en-US" sz="1800" dirty="0"/>
              <a:t>, </a:t>
            </a:r>
            <a:r>
              <a:rPr lang="en-US" sz="1800" i="1" dirty="0"/>
              <a:t>Fmr1 </a:t>
            </a:r>
            <a:r>
              <a:rPr lang="en-US" sz="1800" dirty="0"/>
              <a:t>KO mice also show a trend towards reduced anxiety in the elevated plus maze, measured in increased open arm time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  <a:r>
              <a:rPr lang="en-US" sz="1800" dirty="0"/>
              <a:t>. </a:t>
            </a:r>
            <a:endParaRPr lang="en-US" sz="18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AF7D19-06B1-4780-AF4A-522B8C407785}"/>
              </a:ext>
            </a:extLst>
          </p:cNvPr>
          <p:cNvSpPr txBox="1"/>
          <p:nvPr/>
        </p:nvSpPr>
        <p:spPr>
          <a:xfrm>
            <a:off x="291353" y="639931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Fmr1 </a:t>
            </a:r>
            <a:r>
              <a:rPr lang="en-US" sz="1400" dirty="0">
                <a:solidFill>
                  <a:schemeClr val="bg1"/>
                </a:solidFill>
              </a:rPr>
              <a:t>KO mice N=6, C57BL/6J N=9; Age is 10.5 </a:t>
            </a:r>
            <a:r>
              <a:rPr lang="en-US" sz="1400" dirty="0" err="1">
                <a:solidFill>
                  <a:schemeClr val="bg1"/>
                </a:solidFill>
              </a:rPr>
              <a:t>wk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15469-CCDE-4F08-9AA4-2B61D4DE8953}"/>
              </a:ext>
            </a:extLst>
          </p:cNvPr>
          <p:cNvSpPr txBox="1"/>
          <p:nvPr/>
        </p:nvSpPr>
        <p:spPr>
          <a:xfrm>
            <a:off x="4953000" y="3993504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p=0.107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80642E-5E48-4D48-AFB0-D173D9353FAE}"/>
              </a:ext>
            </a:extLst>
          </p:cNvPr>
          <p:cNvSpPr txBox="1"/>
          <p:nvPr/>
        </p:nvSpPr>
        <p:spPr>
          <a:xfrm>
            <a:off x="304800" y="6044443"/>
            <a:ext cx="807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* Group size of </a:t>
            </a:r>
            <a:r>
              <a:rPr lang="en-US" sz="1100" i="1" dirty="0">
                <a:solidFill>
                  <a:srgbClr val="FF0000"/>
                </a:solidFill>
              </a:rPr>
              <a:t>Fmr1 </a:t>
            </a:r>
            <a:r>
              <a:rPr lang="en-US" sz="1100" dirty="0">
                <a:solidFill>
                  <a:srgbClr val="FF0000"/>
                </a:solidFill>
              </a:rPr>
              <a:t>KO mice is currently too small and needs to be increased to determine if this effect is significant. </a:t>
            </a:r>
            <a:endParaRPr lang="en-US" sz="1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4AC9-7557-4E37-BB03-E6D46607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69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Fmr1</a:t>
            </a:r>
            <a:r>
              <a:rPr lang="en-US" dirty="0"/>
              <a:t> KO mice have impaired associative fear long-term memory 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7E7C1C-7044-4A30-A20C-C63ADB486EAA}"/>
              </a:ext>
            </a:extLst>
          </p:cNvPr>
          <p:cNvGrpSpPr/>
          <p:nvPr/>
        </p:nvGrpSpPr>
        <p:grpSpPr>
          <a:xfrm>
            <a:off x="287769" y="1676400"/>
            <a:ext cx="8701151" cy="3174690"/>
            <a:chOff x="287769" y="2257909"/>
            <a:chExt cx="8701151" cy="3174690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024CA014-4D63-4A88-AB20-0E7E2657504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96090"/>
                </p:ext>
              </p:extLst>
            </p:nvPr>
          </p:nvGraphicFramePr>
          <p:xfrm>
            <a:off x="4374317" y="2405440"/>
            <a:ext cx="4411886" cy="25598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B21477-F442-4F78-B20E-B21FBFD1C88B}"/>
                </a:ext>
              </a:extLst>
            </p:cNvPr>
            <p:cNvSpPr txBox="1"/>
            <p:nvPr/>
          </p:nvSpPr>
          <p:spPr>
            <a:xfrm rot="16200000">
              <a:off x="3352870" y="3336261"/>
              <a:ext cx="1637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% freezing (s)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4AD951-EFF1-4936-8964-9B3ABB3A6F4B}"/>
                </a:ext>
              </a:extLst>
            </p:cNvPr>
            <p:cNvSpPr txBox="1"/>
            <p:nvPr/>
          </p:nvSpPr>
          <p:spPr>
            <a:xfrm>
              <a:off x="6580260" y="3431616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411477-A694-4275-86C7-D857730443A5}"/>
                </a:ext>
              </a:extLst>
            </p:cNvPr>
            <p:cNvCxnSpPr/>
            <p:nvPr/>
          </p:nvCxnSpPr>
          <p:spPr>
            <a:xfrm>
              <a:off x="4724400" y="4876800"/>
              <a:ext cx="1600200" cy="0"/>
            </a:xfrm>
            <a:prstGeom prst="line">
              <a:avLst/>
            </a:prstGeom>
            <a:ln w="19050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CD5DFE-2184-47DC-A6F2-2CFC4126E0EE}"/>
                </a:ext>
              </a:extLst>
            </p:cNvPr>
            <p:cNvSpPr txBox="1"/>
            <p:nvPr/>
          </p:nvSpPr>
          <p:spPr>
            <a:xfrm>
              <a:off x="1516935" y="3940832"/>
              <a:ext cx="7993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24h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CB36C1D-605A-490F-9F25-A84B0901409C}"/>
                </a:ext>
              </a:extLst>
            </p:cNvPr>
            <p:cNvCxnSpPr/>
            <p:nvPr/>
          </p:nvCxnSpPr>
          <p:spPr>
            <a:xfrm>
              <a:off x="7162800" y="4879942"/>
              <a:ext cx="1600200" cy="0"/>
            </a:xfrm>
            <a:prstGeom prst="line">
              <a:avLst/>
            </a:prstGeom>
            <a:ln w="19050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2DE301-058A-4FC3-976A-1DE59EDA2F1E}"/>
                </a:ext>
              </a:extLst>
            </p:cNvPr>
            <p:cNvSpPr txBox="1"/>
            <p:nvPr/>
          </p:nvSpPr>
          <p:spPr>
            <a:xfrm>
              <a:off x="7451407" y="4848271"/>
              <a:ext cx="1102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cued 24h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012951-72E5-4EEE-BD2D-B3F831CEA46C}"/>
                </a:ext>
              </a:extLst>
            </p:cNvPr>
            <p:cNvGrpSpPr/>
            <p:nvPr/>
          </p:nvGrpSpPr>
          <p:grpSpPr>
            <a:xfrm>
              <a:off x="287769" y="3429000"/>
              <a:ext cx="1066382" cy="995066"/>
              <a:chOff x="294839" y="3640788"/>
              <a:chExt cx="1066382" cy="995066"/>
            </a:xfrm>
          </p:grpSpPr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2942D638-1C11-4587-B86A-BD18B980CB51}"/>
                  </a:ext>
                </a:extLst>
              </p:cNvPr>
              <p:cNvSpPr/>
              <p:nvPr/>
            </p:nvSpPr>
            <p:spPr>
              <a:xfrm>
                <a:off x="294839" y="3640788"/>
                <a:ext cx="1066382" cy="995066"/>
              </a:xfrm>
              <a:prstGeom prst="cub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A465FAD8-54AE-45A3-A545-39EEBA096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270" y="4105069"/>
                <a:ext cx="447445" cy="441479"/>
              </a:xfrm>
              <a:prstGeom prst="rect">
                <a:avLst/>
              </a:prstGeom>
            </p:spPr>
          </p:pic>
        </p:grpSp>
        <p:sp>
          <p:nvSpPr>
            <p:cNvPr id="19" name="Lightning Bolt 18">
              <a:extLst>
                <a:ext uri="{FF2B5EF4-FFF2-40B4-BE49-F238E27FC236}">
                  <a16:creationId xmlns:a16="http://schemas.microsoft.com/office/drawing/2014/main" id="{7715F384-8732-4F49-852E-60D75298A744}"/>
                </a:ext>
              </a:extLst>
            </p:cNvPr>
            <p:cNvSpPr/>
            <p:nvPr/>
          </p:nvSpPr>
          <p:spPr>
            <a:xfrm flipH="1">
              <a:off x="1004510" y="3196741"/>
              <a:ext cx="182516" cy="3048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ightning Bolt 21">
              <a:extLst>
                <a:ext uri="{FF2B5EF4-FFF2-40B4-BE49-F238E27FC236}">
                  <a16:creationId xmlns:a16="http://schemas.microsoft.com/office/drawing/2014/main" id="{E997F13D-BFA7-4640-B2DC-E59E6337144D}"/>
                </a:ext>
              </a:extLst>
            </p:cNvPr>
            <p:cNvSpPr/>
            <p:nvPr/>
          </p:nvSpPr>
          <p:spPr>
            <a:xfrm flipH="1">
              <a:off x="1120581" y="3238788"/>
              <a:ext cx="182516" cy="304800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FF0E5C2-7B65-4866-B74E-8B0E9C90A951}"/>
                </a:ext>
              </a:extLst>
            </p:cNvPr>
            <p:cNvGrpSpPr/>
            <p:nvPr/>
          </p:nvGrpSpPr>
          <p:grpSpPr>
            <a:xfrm>
              <a:off x="2336009" y="2738734"/>
              <a:ext cx="1066382" cy="995066"/>
              <a:chOff x="294839" y="3640788"/>
              <a:chExt cx="1066382" cy="995066"/>
            </a:xfrm>
          </p:grpSpPr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27381D9F-A607-4FC3-A01A-320F95935A94}"/>
                  </a:ext>
                </a:extLst>
              </p:cNvPr>
              <p:cNvSpPr/>
              <p:nvPr/>
            </p:nvSpPr>
            <p:spPr>
              <a:xfrm>
                <a:off x="294839" y="3640788"/>
                <a:ext cx="1066382" cy="995066"/>
              </a:xfrm>
              <a:prstGeom prst="cub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D1A8C3DC-782C-4AB4-B807-22F8023D5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270" y="4105069"/>
                <a:ext cx="447445" cy="441479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E54077-20CB-4D59-9049-70B580D4730E}"/>
                </a:ext>
              </a:extLst>
            </p:cNvPr>
            <p:cNvGrpSpPr/>
            <p:nvPr/>
          </p:nvGrpSpPr>
          <p:grpSpPr>
            <a:xfrm>
              <a:off x="2305469" y="4108775"/>
              <a:ext cx="1066382" cy="995066"/>
              <a:chOff x="294839" y="3640788"/>
              <a:chExt cx="1066382" cy="995066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F8FB4AD5-D8FF-4219-8C44-9A85D548F205}"/>
                  </a:ext>
                </a:extLst>
              </p:cNvPr>
              <p:cNvSpPr/>
              <p:nvPr/>
            </p:nvSpPr>
            <p:spPr>
              <a:xfrm>
                <a:off x="294839" y="3640788"/>
                <a:ext cx="1066382" cy="995066"/>
              </a:xfrm>
              <a:prstGeom prst="cube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D102237D-3E2F-4184-8DEF-099EA92C9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270" y="4105069"/>
                <a:ext cx="447445" cy="441479"/>
              </a:xfrm>
              <a:prstGeom prst="rect">
                <a:avLst/>
              </a:prstGeom>
              <a:grpFill/>
            </p:spPr>
          </p:pic>
        </p:grpSp>
        <p:sp>
          <p:nvSpPr>
            <p:cNvPr id="20" name="Action Button: Sound 19">
              <a:hlinkClick r:id="" action="ppaction://noaction" highlightClick="1">
                <a:snd r:embed="rId4" name="applause.wav"/>
              </a:hlinkClick>
              <a:extLst>
                <a:ext uri="{FF2B5EF4-FFF2-40B4-BE49-F238E27FC236}">
                  <a16:creationId xmlns:a16="http://schemas.microsoft.com/office/drawing/2014/main" id="{E1AC0CD5-6EC7-4E80-98C9-CB23BF1DB681}"/>
                </a:ext>
              </a:extLst>
            </p:cNvPr>
            <p:cNvSpPr/>
            <p:nvPr/>
          </p:nvSpPr>
          <p:spPr>
            <a:xfrm>
              <a:off x="375287" y="3236267"/>
              <a:ext cx="321849" cy="304800"/>
            </a:xfrm>
            <a:prstGeom prst="actionButtonSound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ction Button: Sound 31">
              <a:hlinkClick r:id="" action="ppaction://noaction" highlightClick="1">
                <a:snd r:embed="rId4" name="applause.wav"/>
              </a:hlinkClick>
              <a:extLst>
                <a:ext uri="{FF2B5EF4-FFF2-40B4-BE49-F238E27FC236}">
                  <a16:creationId xmlns:a16="http://schemas.microsoft.com/office/drawing/2014/main" id="{67754260-24FA-4D83-89C1-07C5FE503AC4}"/>
                </a:ext>
              </a:extLst>
            </p:cNvPr>
            <p:cNvSpPr/>
            <p:nvPr/>
          </p:nvSpPr>
          <p:spPr>
            <a:xfrm>
              <a:off x="2273147" y="4019469"/>
              <a:ext cx="321849" cy="304800"/>
            </a:xfrm>
            <a:prstGeom prst="actionButtonSound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381E2A-828F-4605-B920-4233D501BB60}"/>
                </a:ext>
              </a:extLst>
            </p:cNvPr>
            <p:cNvSpPr txBox="1"/>
            <p:nvPr/>
          </p:nvSpPr>
          <p:spPr>
            <a:xfrm>
              <a:off x="319192" y="4517697"/>
              <a:ext cx="1102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training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FEDFC7-E4E0-4D2B-85B0-7B0C4F6B7A36}"/>
                </a:ext>
              </a:extLst>
            </p:cNvPr>
            <p:cNvSpPr txBox="1"/>
            <p:nvPr/>
          </p:nvSpPr>
          <p:spPr>
            <a:xfrm>
              <a:off x="2008160" y="2429411"/>
              <a:ext cx="2259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Contextual memory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C535800-C675-44D5-814B-3A8DF795293E}"/>
                </a:ext>
              </a:extLst>
            </p:cNvPr>
            <p:cNvCxnSpPr/>
            <p:nvPr/>
          </p:nvCxnSpPr>
          <p:spPr>
            <a:xfrm>
              <a:off x="1470222" y="3893281"/>
              <a:ext cx="66568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A8BD739-1747-4D78-8021-C9FE76E80DCE}"/>
                </a:ext>
              </a:extLst>
            </p:cNvPr>
            <p:cNvSpPr txBox="1"/>
            <p:nvPr/>
          </p:nvSpPr>
          <p:spPr>
            <a:xfrm>
              <a:off x="2089948" y="5094045"/>
              <a:ext cx="1664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Cued memory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08E83B-D43D-4DA6-BC70-507D884B0165}"/>
                </a:ext>
              </a:extLst>
            </p:cNvPr>
            <p:cNvSpPr txBox="1"/>
            <p:nvPr/>
          </p:nvSpPr>
          <p:spPr>
            <a:xfrm>
              <a:off x="5051999" y="4876800"/>
              <a:ext cx="11021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training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09680BC-1EE5-4C36-BDCB-56B53A2845E0}"/>
                </a:ext>
              </a:extLst>
            </p:cNvPr>
            <p:cNvSpPr txBox="1"/>
            <p:nvPr/>
          </p:nvSpPr>
          <p:spPr>
            <a:xfrm>
              <a:off x="6324600" y="3300811"/>
              <a:ext cx="914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/>
                <a:t>p=0.014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1D3137-E3DA-482F-97F9-2FF5D006B23C}"/>
                </a:ext>
              </a:extLst>
            </p:cNvPr>
            <p:cNvSpPr txBox="1"/>
            <p:nvPr/>
          </p:nvSpPr>
          <p:spPr>
            <a:xfrm>
              <a:off x="7437960" y="2257909"/>
              <a:ext cx="15509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 dirty="0"/>
                <a:t>F=90.40, p=&lt;0.0001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A1C2116-3208-4E73-95FF-1851BA7B2B39}"/>
                </a:ext>
              </a:extLst>
            </p:cNvPr>
            <p:cNvCxnSpPr/>
            <p:nvPr/>
          </p:nvCxnSpPr>
          <p:spPr>
            <a:xfrm>
              <a:off x="7689558" y="2607653"/>
              <a:ext cx="864000" cy="0"/>
            </a:xfrm>
            <a:prstGeom prst="line">
              <a:avLst/>
            </a:prstGeom>
            <a:ln w="19050" cmpd="sng"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69DD332-148E-4639-9D6E-24D301399B2A}"/>
                </a:ext>
              </a:extLst>
            </p:cNvPr>
            <p:cNvSpPr txBox="1"/>
            <p:nvPr/>
          </p:nvSpPr>
          <p:spPr>
            <a:xfrm>
              <a:off x="7991159" y="2372412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8F1DF7D-90EA-4097-8E14-65219B750B3A}"/>
              </a:ext>
            </a:extLst>
          </p:cNvPr>
          <p:cNvSpPr txBox="1"/>
          <p:nvPr/>
        </p:nvSpPr>
        <p:spPr>
          <a:xfrm>
            <a:off x="291353" y="639931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Fmr1 </a:t>
            </a:r>
            <a:r>
              <a:rPr lang="en-US" sz="1400" dirty="0">
                <a:solidFill>
                  <a:schemeClr val="bg1"/>
                </a:solidFill>
              </a:rPr>
              <a:t>KO mice N=6, C57BL/6J N=9; Age is 14 </a:t>
            </a:r>
            <a:r>
              <a:rPr lang="en-US" sz="1400" dirty="0" err="1">
                <a:solidFill>
                  <a:schemeClr val="bg1"/>
                </a:solidFill>
              </a:rPr>
              <a:t>wk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96CF10-CA6D-4511-AE72-59B860F0629E}"/>
              </a:ext>
            </a:extLst>
          </p:cNvPr>
          <p:cNvSpPr txBox="1"/>
          <p:nvPr/>
        </p:nvSpPr>
        <p:spPr>
          <a:xfrm>
            <a:off x="287769" y="5021183"/>
            <a:ext cx="8471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validate associative fear memory in </a:t>
            </a:r>
            <a:r>
              <a:rPr lang="en-US" sz="1600" i="1" dirty="0"/>
              <a:t>Fmr1 </a:t>
            </a:r>
            <a:r>
              <a:rPr lang="en-US" sz="1600" dirty="0"/>
              <a:t>KO mice, </a:t>
            </a:r>
            <a:r>
              <a:rPr lang="en-US" sz="1600" i="1" dirty="0"/>
              <a:t>Fmr1 </a:t>
            </a:r>
            <a:r>
              <a:rPr lang="en-US" sz="1600" dirty="0"/>
              <a:t>KO mice were tested in the contextual fear memory behavioral assay. Consistent with previous results, </a:t>
            </a:r>
            <a:r>
              <a:rPr lang="en-US" sz="1600" i="1" dirty="0"/>
              <a:t>Fmr1</a:t>
            </a:r>
            <a:r>
              <a:rPr lang="en-US" sz="1600" dirty="0"/>
              <a:t> KO mice show impaired contextual as well as cued fear memory </a:t>
            </a:r>
            <a:r>
              <a:rPr lang="pl-PL" sz="1600" dirty="0"/>
              <a:t>(</a:t>
            </a:r>
            <a:r>
              <a:rPr lang="en-US" sz="1600" dirty="0"/>
              <a:t>reviewed in </a:t>
            </a:r>
            <a:r>
              <a:rPr lang="pl-PL" sz="1600" dirty="0"/>
              <a:t>Kazdoba, Leach et al. 2014)</a:t>
            </a:r>
            <a:r>
              <a:rPr lang="en-US" sz="1600" dirty="0"/>
              <a:t>. This shows that the hippocampus and amygdala are dysfunctional in </a:t>
            </a:r>
            <a:r>
              <a:rPr lang="en-US" sz="1600" i="1" dirty="0"/>
              <a:t>Fmr1</a:t>
            </a:r>
            <a:r>
              <a:rPr lang="en-US" sz="1600" dirty="0"/>
              <a:t> KO mice.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63340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A64B-B6A8-4018-85C4-D1434500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Fmr1</a:t>
            </a:r>
            <a:r>
              <a:rPr lang="en-US" dirty="0"/>
              <a:t> KO mice exhibit reduced fat, but no differences in weight &amp; muscle</a:t>
            </a:r>
          </a:p>
        </p:txBody>
      </p:sp>
      <p:pic>
        <p:nvPicPr>
          <p:cNvPr id="13" name="Content Placeholder 6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632A9932-E157-4C3D-9EF6-2453E5835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8" t="15472" r="4271" b="14907"/>
          <a:stretch/>
        </p:blipFill>
        <p:spPr>
          <a:xfrm>
            <a:off x="5943600" y="2667000"/>
            <a:ext cx="2539999" cy="1904999"/>
          </a:xfr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0CB57A-4031-43B5-9269-CBEF56DCE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160123"/>
              </p:ext>
            </p:extLst>
          </p:nvPr>
        </p:nvGraphicFramePr>
        <p:xfrm>
          <a:off x="660401" y="2057400"/>
          <a:ext cx="4572000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9E0C65-014E-43E0-A20A-6F69DEF548DE}"/>
              </a:ext>
            </a:extLst>
          </p:cNvPr>
          <p:cNvSpPr txBox="1"/>
          <p:nvPr/>
        </p:nvSpPr>
        <p:spPr>
          <a:xfrm rot="16200000">
            <a:off x="-128680" y="3075082"/>
            <a:ext cx="1916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Fat (% of weight)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51D5B-76F7-42DA-BECB-E2B274DABBA8}"/>
              </a:ext>
            </a:extLst>
          </p:cNvPr>
          <p:cNvSpPr txBox="1"/>
          <p:nvPr/>
        </p:nvSpPr>
        <p:spPr>
          <a:xfrm>
            <a:off x="3352800" y="2746727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p=0.0069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F184F-980B-4147-B254-8B793A02B261}"/>
              </a:ext>
            </a:extLst>
          </p:cNvPr>
          <p:cNvSpPr txBox="1"/>
          <p:nvPr/>
        </p:nvSpPr>
        <p:spPr>
          <a:xfrm>
            <a:off x="291353" y="639931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Fmr1 </a:t>
            </a:r>
            <a:r>
              <a:rPr lang="en-US" sz="1400" dirty="0">
                <a:solidFill>
                  <a:schemeClr val="bg1"/>
                </a:solidFill>
              </a:rPr>
              <a:t>KO mice N=6, C57BL/6J N=9; Age is 15 </a:t>
            </a:r>
            <a:r>
              <a:rPr lang="en-US" sz="1400" dirty="0" err="1">
                <a:solidFill>
                  <a:schemeClr val="bg1"/>
                </a:solidFill>
              </a:rPr>
              <a:t>wk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41CAC-4D60-490F-9AC2-523C5BB3A132}"/>
              </a:ext>
            </a:extLst>
          </p:cNvPr>
          <p:cNvSpPr txBox="1"/>
          <p:nvPr/>
        </p:nvSpPr>
        <p:spPr>
          <a:xfrm>
            <a:off x="364505" y="5181282"/>
            <a:ext cx="8471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 shown previously </a:t>
            </a:r>
            <a:r>
              <a:rPr lang="fr-FR" sz="1600" dirty="0"/>
              <a:t>(Leboucher, Bermudez-Martin et al. 2019), </a:t>
            </a:r>
            <a:r>
              <a:rPr lang="fr-FR" sz="1600" i="1" dirty="0"/>
              <a:t>Fmr1 </a:t>
            </a:r>
            <a:r>
              <a:rPr lang="fr-FR" sz="1600" dirty="0"/>
              <a:t>KO </a:t>
            </a:r>
            <a:r>
              <a:rPr lang="fr-FR" sz="1600" dirty="0" err="1"/>
              <a:t>mice</a:t>
            </a:r>
            <a:r>
              <a:rPr lang="fr-FR" sz="1600" dirty="0"/>
              <a:t> have </a:t>
            </a:r>
            <a:r>
              <a:rPr lang="fr-FR" sz="1600" dirty="0" err="1"/>
              <a:t>reduced</a:t>
            </a:r>
            <a:r>
              <a:rPr lang="fr-FR" sz="1600" dirty="0"/>
              <a:t> fat </a:t>
            </a:r>
            <a:r>
              <a:rPr lang="fr-FR" sz="1600" dirty="0" err="1"/>
              <a:t>deposition</a:t>
            </a:r>
            <a:r>
              <a:rPr lang="fr-FR" sz="1600" dirty="0"/>
              <a:t>, </a:t>
            </a:r>
            <a:r>
              <a:rPr lang="fr-FR" sz="1600" dirty="0" err="1"/>
              <a:t>while</a:t>
            </a:r>
            <a:r>
              <a:rPr lang="fr-FR" sz="1600" dirty="0"/>
              <a:t> </a:t>
            </a:r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found</a:t>
            </a:r>
            <a:r>
              <a:rPr lang="fr-FR" sz="1600" dirty="0"/>
              <a:t> no </a:t>
            </a:r>
            <a:r>
              <a:rPr lang="fr-FR" sz="1600" dirty="0" err="1"/>
              <a:t>significant</a:t>
            </a:r>
            <a:r>
              <a:rPr lang="fr-FR" sz="1600" dirty="0"/>
              <a:t> </a:t>
            </a:r>
            <a:r>
              <a:rPr lang="fr-FR" sz="1600" dirty="0" err="1"/>
              <a:t>effects</a:t>
            </a:r>
            <a:r>
              <a:rPr lang="fr-FR" sz="1600" dirty="0"/>
              <a:t> on muscle </a:t>
            </a:r>
            <a:r>
              <a:rPr lang="fr-FR" sz="1600" dirty="0" err="1"/>
              <a:t>weight</a:t>
            </a:r>
            <a:r>
              <a:rPr lang="fr-FR" sz="1600" dirty="0"/>
              <a:t> or body </a:t>
            </a:r>
            <a:r>
              <a:rPr lang="fr-FR" sz="1600" dirty="0" err="1"/>
              <a:t>weight</a:t>
            </a:r>
            <a:r>
              <a:rPr lang="fr-FR" sz="1600" dirty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643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966B-B239-463C-B61D-6AA00AC6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F525-37E3-4630-93AE-C6EF15C6922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err="1"/>
              <a:t>Kazdoba</a:t>
            </a:r>
            <a:r>
              <a:rPr lang="en-US" sz="2000" dirty="0"/>
              <a:t>, T. M., P. T. Leach, J. L. Silverman and J. N. Crawley (2014). "Modeling fragile X syndrome in the Fmr1 knockout mouse." </a:t>
            </a:r>
            <a:r>
              <a:rPr lang="en-US" sz="2000" u="sng" dirty="0"/>
              <a:t>Intractable Rare Dis Res</a:t>
            </a:r>
            <a:r>
              <a:rPr lang="en-US" sz="2000" dirty="0"/>
              <a:t> </a:t>
            </a:r>
            <a:r>
              <a:rPr lang="en-US" sz="2000" b="1" dirty="0"/>
              <a:t>3</a:t>
            </a:r>
            <a:r>
              <a:rPr lang="en-US" sz="2000" dirty="0"/>
              <a:t>(4): 118-133.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Leboucher</a:t>
            </a:r>
            <a:r>
              <a:rPr lang="en-US" sz="2000" dirty="0"/>
              <a:t>, A., P. Bermudez-Martin, X. </a:t>
            </a:r>
            <a:r>
              <a:rPr lang="en-US" sz="2000" dirty="0" err="1"/>
              <a:t>Mouska</a:t>
            </a:r>
            <a:r>
              <a:rPr lang="en-US" sz="2000" dirty="0"/>
              <a:t>, E. Z. Amri, D. F. Pisani and L. Davidovic (2019). "Fmr1-Deficiency Impacts Body Composition, Skeleton, and Bone Microstructure in a Mouse Model of Fragile X Syndrome." </a:t>
            </a:r>
            <a:r>
              <a:rPr lang="en-US" sz="2000" u="sng" dirty="0"/>
              <a:t>Front Endocrinol (Lausanne)</a:t>
            </a:r>
            <a:r>
              <a:rPr lang="en-US" sz="2000" dirty="0"/>
              <a:t> </a:t>
            </a:r>
            <a:r>
              <a:rPr lang="en-US" sz="2000" b="1" dirty="0"/>
              <a:t>10</a:t>
            </a:r>
            <a:r>
              <a:rPr lang="en-US" sz="2000" dirty="0"/>
              <a:t>: 678.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133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77B6-F2F3-41F2-9DA3-F88C75A6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effect in the Morris Water Maze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AA7DF-D298-4F4A-AE42-2D46C89810B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Data no shown</a:t>
            </a:r>
          </a:p>
        </p:txBody>
      </p:sp>
    </p:spTree>
    <p:extLst>
      <p:ext uri="{BB962C8B-B14F-4D97-AF65-F5344CB8AC3E}">
        <p14:creationId xmlns:p14="http://schemas.microsoft.com/office/powerpoint/2010/main" val="411138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ivic">
  <a:themeElements>
    <a:clrScheme name="Custom 7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471593"/>
      </a:accent1>
      <a:accent2>
        <a:srgbClr val="7413C7"/>
      </a:accent2>
      <a:accent3>
        <a:srgbClr val="8923D1"/>
      </a:accent3>
      <a:accent4>
        <a:srgbClr val="FFFFFF"/>
      </a:accent4>
      <a:accent5>
        <a:srgbClr val="781DB9"/>
      </a:accent5>
      <a:accent6>
        <a:srgbClr val="7E0BCB"/>
      </a:accent6>
      <a:hlink>
        <a:srgbClr val="BC5FBC"/>
      </a:hlink>
      <a:folHlink>
        <a:srgbClr val="7D29C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ivic">
  <a:themeElements>
    <a:clrScheme name="Custom 7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471593"/>
      </a:accent1>
      <a:accent2>
        <a:srgbClr val="7413C7"/>
      </a:accent2>
      <a:accent3>
        <a:srgbClr val="8923D1"/>
      </a:accent3>
      <a:accent4>
        <a:srgbClr val="FFFFFF"/>
      </a:accent4>
      <a:accent5>
        <a:srgbClr val="781DB9"/>
      </a:accent5>
      <a:accent6>
        <a:srgbClr val="7E0BCB"/>
      </a:accent6>
      <a:hlink>
        <a:srgbClr val="BC5FBC"/>
      </a:hlink>
      <a:folHlink>
        <a:srgbClr val="7D29C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ivic">
  <a:themeElements>
    <a:clrScheme name="Custom 7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471593"/>
      </a:accent1>
      <a:accent2>
        <a:srgbClr val="7413C7"/>
      </a:accent2>
      <a:accent3>
        <a:srgbClr val="8923D1"/>
      </a:accent3>
      <a:accent4>
        <a:srgbClr val="FFFFFF"/>
      </a:accent4>
      <a:accent5>
        <a:srgbClr val="781DB9"/>
      </a:accent5>
      <a:accent6>
        <a:srgbClr val="7E0BCB"/>
      </a:accent6>
      <a:hlink>
        <a:srgbClr val="BC5FBC"/>
      </a:hlink>
      <a:folHlink>
        <a:srgbClr val="7D29C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21040</TotalTime>
  <Words>730</Words>
  <Application>Microsoft Office PowerPoint</Application>
  <PresentationFormat>On-screen Show (4:3)</PresentationFormat>
  <Paragraphs>90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Wingdings</vt:lpstr>
      <vt:lpstr>Wingdings 2</vt:lpstr>
      <vt:lpstr>2_Civic</vt:lpstr>
      <vt:lpstr>1_Civic</vt:lpstr>
      <vt:lpstr>Civic</vt:lpstr>
      <vt:lpstr>Bolder BioPATH, Inc. Boulder, Colorado. Est. 2003</vt:lpstr>
      <vt:lpstr>Fragile X syndrome (FXS)</vt:lpstr>
      <vt:lpstr>Fragile X mouse model</vt:lpstr>
      <vt:lpstr>Fmr1 KO mice trend towards reduced anxiety in the Open Field Arena (OFA)</vt:lpstr>
      <vt:lpstr>Fmr1 KO mice also trend towards reduced anxiety in the elevated plus maze</vt:lpstr>
      <vt:lpstr>Fmr1 KO mice have impaired associative fear long-term memory  </vt:lpstr>
      <vt:lpstr>Fmr1 KO mice exhibit reduced fat, but no differences in weight &amp; muscle</vt:lpstr>
      <vt:lpstr>References</vt:lpstr>
      <vt:lpstr>No effect in the Morris Water Maze</vt:lpstr>
      <vt:lpstr>Bolder BioPATH, Inc. Boulder, Colorado. Est. 2003</vt:lpstr>
    </vt:vector>
  </TitlesOfParts>
  <Company>Phillip Bendele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Models of  Rheumatoid Arthritis</dc:title>
  <dc:creator>Phillip Bendele</dc:creator>
  <cp:lastModifiedBy>josien levenga</cp:lastModifiedBy>
  <cp:revision>374</cp:revision>
  <cp:lastPrinted>2016-08-31T22:40:06Z</cp:lastPrinted>
  <dcterms:created xsi:type="dcterms:W3CDTF">2009-02-24T20:48:02Z</dcterms:created>
  <dcterms:modified xsi:type="dcterms:W3CDTF">2021-01-11T20:35:09Z</dcterms:modified>
</cp:coreProperties>
</file>